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8" r:id="rId3"/>
    <p:sldId id="263" r:id="rId4"/>
    <p:sldId id="271" r:id="rId5"/>
    <p:sldId id="273" r:id="rId6"/>
    <p:sldId id="272" r:id="rId7"/>
    <p:sldId id="274" r:id="rId8"/>
    <p:sldId id="276" r:id="rId9"/>
    <p:sldId id="275" r:id="rId10"/>
    <p:sldId id="277" r:id="rId11"/>
    <p:sldId id="278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89"/>
    <p:restoredTop sz="94433"/>
  </p:normalViewPr>
  <p:slideViewPr>
    <p:cSldViewPr snapToGrid="0" snapToObjects="1">
      <p:cViewPr varScale="1">
        <p:scale>
          <a:sx n="77" d="100"/>
          <a:sy n="77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tiff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B072-6F42-8A4A-B984-B0DEE3F011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D90C48-4CA1-CB48-948C-9DD0DA639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2EAFA-49FD-4149-BD50-2CEB04C13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FFC08-C195-5040-999D-10307E940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100DA-A529-D94E-82BB-F2A9AB6E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00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1F393-4874-DD49-9E47-AFC34EFA3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B2EAF7-05C5-5E44-ADB6-1796F79EFA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AF3696-B4E0-B848-8F18-56C615592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5C4A5-11FB-7540-A983-B04B41B2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E5F69-212A-C546-9C54-1763C4012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744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CADD26-55A5-7947-A741-B1A34015B3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D669C7-8AAC-534E-9246-A0E510E1A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758D0-9ACC-764E-86CD-013E6F209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882CB-9EC6-A945-8F19-160449065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ADA45-8A11-A14B-882B-F764E7CE8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915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 userDrawn="1"/>
        </p:nvSpPr>
        <p:spPr>
          <a:xfrm>
            <a:off x="-3600" y="6381328"/>
            <a:ext cx="12195599" cy="478656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8" name="Título 7"/>
          <p:cNvSpPr>
            <a:spLocks noGrp="1"/>
          </p:cNvSpPr>
          <p:nvPr>
            <p:ph type="ctrTitle" hasCustomPrompt="1"/>
          </p:nvPr>
        </p:nvSpPr>
        <p:spPr>
          <a:xfrm>
            <a:off x="5039883" y="1988841"/>
            <a:ext cx="6463687" cy="1470025"/>
          </a:xfrm>
          <a:effectLst/>
        </p:spPr>
        <p:txBody>
          <a:bodyPr anchor="ctr"/>
          <a:lstStyle>
            <a:lvl1pPr algn="ctr">
              <a:defRPr lang="en-US" b="1" strike="noStrike" cap="none" spc="0" dirty="0">
                <a:ln w="18415" cmpd="sng">
                  <a:noFill/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rebuchet MS" pitchFamily="34" charset="0"/>
                <a:cs typeface="Traditional Arabic" pitchFamily="18" charset="-78"/>
              </a:defRPr>
            </a:lvl1pPr>
          </a:lstStyle>
          <a:p>
            <a:r>
              <a:rPr lang="pt-BR" dirty="0"/>
              <a:t>CLIQUE PARA EDITAR O ESTILO DO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620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EC803-8F1E-AD4B-80CB-FCE9EDB85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45318-3AE0-C843-A1CA-822C10CAB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4F504-2072-CB4A-A06C-D6D16868F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D6884-9F44-094C-9532-40EF08BE1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4CABF8-D4A3-3444-9267-EB1D0781A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20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BE746-8FEF-6747-9109-992E484DF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E4DD5C-70C2-7F40-993F-03577C2A2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099A3-49E6-C34C-956E-E303B9254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E787C-328F-7946-A17B-5E517793A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11ACF-F2F9-5F4B-93AA-CFC187464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07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AE239-390C-2747-B773-CED390B05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4A273-75C8-EB4B-BAC7-DF399DA40E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2F325-173B-254C-A447-E462156C15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ABEE15-0314-9144-A55C-9EBE35C53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6ECF7-04BC-5347-BB43-BB85B985A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95CD11-4FE1-724A-A56D-FC70EB9FC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775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240A8-E791-FA45-A4B9-9ACF641FF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B622B-306D-094F-B629-275A72017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2CDA0-6319-914D-A8D8-289DA1EE04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B2688D-477A-8044-881E-61A657D4EF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F3344B-59C0-0B4C-A9DC-6C8E6811C9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66447E-6ECC-DF45-A06D-91D329429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ECFA76-5422-9240-A3BF-0C8D3EB66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75525D-A1B6-394C-A633-FF568D59A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58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A4AF6-1F7A-8B49-98AC-6E2D30F51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859220-47BE-3042-841B-7BE2E928F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F42B9-ECDE-F745-98F4-230E2F06F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819AAA-E69C-8446-BE04-D5BF88CD8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176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9FDA6F-D1C1-8846-AD5A-E3C72D19D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C020A9-8699-8B4B-9F61-5B32E0D3E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0DCE84-D4E8-B74F-972E-94398444B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28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3F923-95A2-9343-9512-9BC4E41E3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A5533-8E6D-434F-8D46-53D994BFD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CAACA8-A4D8-AB40-B918-64FE188BB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A9871D-6976-B74F-A376-913D048ED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240578-A8E0-FA4F-B732-8E436D41A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6A514-4FEF-A744-A2E6-35BE5379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2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FEF6C-1924-6746-B4C7-7A4A8C74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48B6C2-9FFB-8749-AD44-F666209EF5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2A271-D769-BA41-B2BB-6413C2FF09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CC83D-B337-0545-8E82-2BD26353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072F7-001F-BE49-A058-B0D484EA7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BC708-932C-2242-87AA-70A84F137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211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5EE609-B3FE-914A-9961-2D7B2FF8B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166A3-9C16-A045-9C96-DE01581EB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A98DF-3E3B-A64A-A18E-B27C8CC77B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F548A-A7CE-C74B-A6F0-35C50ED74B39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BE3DD-FCD8-A142-BF2C-97BBE2104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1CBAB-0181-C84B-B808-A03327F596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4F406-60C4-5E44-8C36-BCC26A2A4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24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2585464" y="828948"/>
            <a:ext cx="71639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/>
              <a:t>Tópicos</a:t>
            </a:r>
            <a:r>
              <a:rPr lang="en-US" sz="3200" b="1" dirty="0"/>
              <a:t> </a:t>
            </a:r>
            <a:r>
              <a:rPr lang="en-US" sz="3200" b="1" dirty="0" err="1"/>
              <a:t>em</a:t>
            </a:r>
            <a:r>
              <a:rPr lang="en-US" sz="3200" b="1" dirty="0"/>
              <a:t> Big Data </a:t>
            </a:r>
            <a:r>
              <a:rPr lang="en-US" sz="3200" dirty="0"/>
              <a:t>– Que insights </a:t>
            </a:r>
            <a:r>
              <a:rPr lang="en-US" sz="3200" dirty="0" err="1"/>
              <a:t>uma</a:t>
            </a:r>
            <a:r>
              <a:rPr lang="en-US" sz="3200" dirty="0"/>
              <a:t> base de </a:t>
            </a:r>
            <a:r>
              <a:rPr lang="en-US" sz="3200" dirty="0" err="1"/>
              <a:t>filmes</a:t>
            </a:r>
            <a:r>
              <a:rPr lang="en-US" sz="3200" dirty="0"/>
              <a:t> </a:t>
            </a:r>
            <a:r>
              <a:rPr lang="en-US" sz="3200" dirty="0" err="1"/>
              <a:t>pode</a:t>
            </a:r>
            <a:r>
              <a:rPr lang="en-US" sz="3200" dirty="0"/>
              <a:t> </a:t>
            </a:r>
            <a:r>
              <a:rPr lang="en-US" sz="3200" dirty="0" err="1"/>
              <a:t>nos</a:t>
            </a:r>
            <a:r>
              <a:rPr lang="en-US" sz="3200" dirty="0"/>
              <a:t> </a:t>
            </a:r>
            <a:r>
              <a:rPr lang="en-US" sz="3200" dirty="0" err="1"/>
              <a:t>trazer</a:t>
            </a:r>
            <a:r>
              <a:rPr lang="en-US" sz="3200" dirty="0"/>
              <a:t>?!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3322127" y="2466779"/>
            <a:ext cx="56906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BR" sz="2800" dirty="0">
              <a:solidFill>
                <a:schemeClr val="accent5"/>
              </a:solidFill>
              <a:latin typeface="Calibri" pitchFamily="34" charset="0"/>
            </a:endParaRPr>
          </a:p>
          <a:p>
            <a:pPr algn="ctr"/>
            <a:r>
              <a:rPr lang="pt-BR" sz="2800" dirty="0" err="1">
                <a:solidFill>
                  <a:srgbClr val="FF0000"/>
                </a:solidFill>
                <a:latin typeface="Calibri" pitchFamily="34" charset="0"/>
              </a:rPr>
              <a:t>MSc</a:t>
            </a:r>
            <a:r>
              <a:rPr lang="pt-BR" sz="2800" dirty="0">
                <a:solidFill>
                  <a:srgbClr val="FF0000"/>
                </a:solidFill>
                <a:latin typeface="Calibri" pitchFamily="34" charset="0"/>
              </a:rPr>
              <a:t>. José Ahirton Batista Lopes Filho</a:t>
            </a:r>
          </a:p>
        </p:txBody>
      </p:sp>
      <p:sp>
        <p:nvSpPr>
          <p:cNvPr id="8" name="Subtítulo 2"/>
          <p:cNvSpPr txBox="1">
            <a:spLocks/>
          </p:cNvSpPr>
          <p:nvPr/>
        </p:nvSpPr>
        <p:spPr bwMode="auto">
          <a:xfrm>
            <a:off x="1666876" y="6453336"/>
            <a:ext cx="9001125" cy="404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F7AAAA"/>
              </a:buClr>
              <a:buSzPct val="8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pt-BR" sz="1600" dirty="0">
                <a:solidFill>
                  <a:schemeClr val="bg1"/>
                </a:solidFill>
                <a:latin typeface="+mj-lt"/>
              </a:rPr>
              <a:t>São Paulo, 09 de maio de 2018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A30982-BE6B-8940-8137-D2C222583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698" y="4372494"/>
            <a:ext cx="4165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333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5">
            <a:extLst>
              <a:ext uri="{FF2B5EF4-FFF2-40B4-BE49-F238E27FC236}">
                <a16:creationId xmlns:a16="http://schemas.microsoft.com/office/drawing/2014/main" id="{3B4780EC-B158-B847-9AED-A8CB7AD36B44}"/>
              </a:ext>
            </a:extLst>
          </p:cNvPr>
          <p:cNvSpPr txBox="1"/>
          <p:nvPr/>
        </p:nvSpPr>
        <p:spPr>
          <a:xfrm>
            <a:off x="0" y="0"/>
            <a:ext cx="716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Considerações</a:t>
            </a:r>
            <a:r>
              <a:rPr lang="en-US" sz="3200" b="1" dirty="0"/>
              <a:t> e </a:t>
            </a:r>
            <a:r>
              <a:rPr lang="en-US" sz="3200" b="1" dirty="0" err="1"/>
              <a:t>Potencial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DA3A77-0305-1A42-B9B8-7C484686F2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398" y="757382"/>
            <a:ext cx="79502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37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5">
            <a:extLst>
              <a:ext uri="{FF2B5EF4-FFF2-40B4-BE49-F238E27FC236}">
                <a16:creationId xmlns:a16="http://schemas.microsoft.com/office/drawing/2014/main" id="{3B4780EC-B158-B847-9AED-A8CB7AD36B44}"/>
              </a:ext>
            </a:extLst>
          </p:cNvPr>
          <p:cNvSpPr txBox="1"/>
          <p:nvPr/>
        </p:nvSpPr>
        <p:spPr>
          <a:xfrm>
            <a:off x="0" y="0"/>
            <a:ext cx="716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Considerações</a:t>
            </a:r>
            <a:r>
              <a:rPr lang="en-US" sz="3200" b="1" dirty="0"/>
              <a:t> e </a:t>
            </a:r>
            <a:r>
              <a:rPr lang="en-US" sz="3200" b="1" dirty="0" err="1"/>
              <a:t>Potencial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61F617-C9FC-A042-89A4-A0B109880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150" y="807258"/>
            <a:ext cx="80137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25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39065D-570F-7F44-9888-4CB92A8236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1" y="518794"/>
            <a:ext cx="6171507" cy="5954963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CEDCDA-76CE-D24F-8020-8876BBA29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9950" y="3346450"/>
            <a:ext cx="2921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419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5">
            <a:extLst>
              <a:ext uri="{FF2B5EF4-FFF2-40B4-BE49-F238E27FC236}">
                <a16:creationId xmlns:a16="http://schemas.microsoft.com/office/drawing/2014/main" id="{3B4780EC-B158-B847-9AED-A8CB7AD36B44}"/>
              </a:ext>
            </a:extLst>
          </p:cNvPr>
          <p:cNvSpPr txBox="1"/>
          <p:nvPr/>
        </p:nvSpPr>
        <p:spPr>
          <a:xfrm>
            <a:off x="0" y="0"/>
            <a:ext cx="716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Problemática</a:t>
            </a:r>
            <a:endParaRPr lang="en-US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B59FF5-742C-C843-991C-8BA0158BD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022" y="847898"/>
            <a:ext cx="10812087" cy="563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41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518236A-FEEB-7C45-B88B-E93A074A0317}"/>
              </a:ext>
            </a:extLst>
          </p:cNvPr>
          <p:cNvSpPr txBox="1">
            <a:spLocks/>
          </p:cNvSpPr>
          <p:nvPr/>
        </p:nvSpPr>
        <p:spPr>
          <a:xfrm>
            <a:off x="931026" y="599608"/>
            <a:ext cx="10422774" cy="5577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en-US" b="1" dirty="0"/>
          </a:p>
          <a:p>
            <a:r>
              <a:rPr lang="en-US" sz="3200" dirty="0"/>
              <a:t>O </a:t>
            </a:r>
            <a:r>
              <a:rPr lang="en-US" sz="3200" b="1" dirty="0"/>
              <a:t>Internet Movie Database (IMDb) </a:t>
            </a:r>
            <a:r>
              <a:rPr lang="en-US" sz="3200" dirty="0" err="1"/>
              <a:t>é</a:t>
            </a:r>
            <a:r>
              <a:rPr lang="en-US" sz="3200" dirty="0"/>
              <a:t> </a:t>
            </a:r>
            <a:r>
              <a:rPr lang="en-US" sz="3200" dirty="0" err="1"/>
              <a:t>uma</a:t>
            </a:r>
            <a:r>
              <a:rPr lang="en-US" sz="3200" dirty="0"/>
              <a:t> base de dados online de </a:t>
            </a:r>
            <a:r>
              <a:rPr lang="en-US" sz="3200" dirty="0" err="1"/>
              <a:t>informação</a:t>
            </a:r>
            <a:r>
              <a:rPr lang="en-US" sz="3200" dirty="0"/>
              <a:t> </a:t>
            </a:r>
            <a:r>
              <a:rPr lang="en-US" sz="3200" dirty="0" err="1"/>
              <a:t>sobre</a:t>
            </a:r>
            <a:r>
              <a:rPr lang="en-US" sz="3200" dirty="0"/>
              <a:t> </a:t>
            </a:r>
            <a:r>
              <a:rPr lang="en-US" sz="3200" dirty="0" err="1"/>
              <a:t>música</a:t>
            </a:r>
            <a:r>
              <a:rPr lang="en-US" sz="3200" dirty="0"/>
              <a:t>, cinema, </a:t>
            </a:r>
            <a:r>
              <a:rPr lang="en-US" sz="3200" dirty="0" err="1"/>
              <a:t>programas</a:t>
            </a:r>
            <a:r>
              <a:rPr lang="en-US" sz="3200" dirty="0"/>
              <a:t> e </a:t>
            </a:r>
            <a:r>
              <a:rPr lang="en-US" sz="3200" dirty="0" err="1"/>
              <a:t>comerciais</a:t>
            </a:r>
            <a:r>
              <a:rPr lang="en-US" sz="3200" dirty="0"/>
              <a:t> para </a:t>
            </a:r>
            <a:r>
              <a:rPr lang="en-US" sz="3200" dirty="0" err="1"/>
              <a:t>televisão</a:t>
            </a:r>
            <a:r>
              <a:rPr lang="en-US" sz="3200" dirty="0"/>
              <a:t> e </a:t>
            </a:r>
            <a:r>
              <a:rPr lang="en-US" sz="3200" dirty="0" err="1"/>
              <a:t>jogos</a:t>
            </a:r>
            <a:r>
              <a:rPr lang="en-US" sz="3200" dirty="0"/>
              <a:t> de </a:t>
            </a:r>
            <a:r>
              <a:rPr lang="en-US" sz="3200" dirty="0" err="1"/>
              <a:t>computador</a:t>
            </a:r>
            <a:r>
              <a:rPr lang="en-US" sz="3200" dirty="0"/>
              <a:t>, </a:t>
            </a:r>
            <a:r>
              <a:rPr lang="en-US" sz="3200" dirty="0" err="1"/>
              <a:t>hoje</a:t>
            </a:r>
            <a:r>
              <a:rPr lang="en-US" sz="3200" dirty="0"/>
              <a:t> </a:t>
            </a:r>
            <a:r>
              <a:rPr lang="en-US" sz="3200" dirty="0" err="1"/>
              <a:t>pertencente</a:t>
            </a:r>
            <a:r>
              <a:rPr lang="en-US" sz="3200" dirty="0"/>
              <a:t> </a:t>
            </a:r>
            <a:r>
              <a:rPr lang="en-US" sz="3200" dirty="0" err="1"/>
              <a:t>à</a:t>
            </a:r>
            <a:r>
              <a:rPr lang="en-US" sz="3200" dirty="0"/>
              <a:t> Amazon;</a:t>
            </a:r>
          </a:p>
          <a:p>
            <a:endParaRPr lang="en-US" sz="3200" dirty="0"/>
          </a:p>
          <a:p>
            <a:r>
              <a:rPr lang="en-US" sz="3200" dirty="0" err="1"/>
              <a:t>Nela</a:t>
            </a:r>
            <a:r>
              <a:rPr lang="en-US" sz="3200" dirty="0"/>
              <a:t> </a:t>
            </a:r>
            <a:r>
              <a:rPr lang="en-US" sz="3200" dirty="0" err="1"/>
              <a:t>os</a:t>
            </a:r>
            <a:r>
              <a:rPr lang="en-US" sz="3200" dirty="0"/>
              <a:t> </a:t>
            </a:r>
            <a:r>
              <a:rPr lang="en-US" sz="3200" dirty="0" err="1"/>
              <a:t>usuários</a:t>
            </a:r>
            <a:r>
              <a:rPr lang="en-US" sz="3200" dirty="0"/>
              <a:t> </a:t>
            </a:r>
            <a:r>
              <a:rPr lang="en-US" sz="3200" dirty="0" err="1"/>
              <a:t>têm</a:t>
            </a:r>
            <a:r>
              <a:rPr lang="en-US" sz="3200" dirty="0"/>
              <a:t> a </a:t>
            </a:r>
            <a:r>
              <a:rPr lang="en-US" sz="3200" dirty="0" err="1"/>
              <a:t>opção</a:t>
            </a:r>
            <a:r>
              <a:rPr lang="en-US" sz="3200" dirty="0"/>
              <a:t> de </a:t>
            </a:r>
            <a:r>
              <a:rPr lang="en-US" sz="3200" dirty="0" err="1"/>
              <a:t>dar</a:t>
            </a:r>
            <a:r>
              <a:rPr lang="en-US" sz="3200" dirty="0"/>
              <a:t> </a:t>
            </a:r>
            <a:r>
              <a:rPr lang="en-US" sz="3200" dirty="0" err="1"/>
              <a:t>notas</a:t>
            </a:r>
            <a:r>
              <a:rPr lang="en-US" sz="3200" dirty="0"/>
              <a:t> e </a:t>
            </a:r>
            <a:r>
              <a:rPr lang="en-US" sz="3200" dirty="0" err="1"/>
              <a:t>criarem</a:t>
            </a:r>
            <a:r>
              <a:rPr lang="en-US" sz="3200" dirty="0"/>
              <a:t> </a:t>
            </a:r>
            <a:r>
              <a:rPr lang="en-US" sz="3200" dirty="0" err="1"/>
              <a:t>listas</a:t>
            </a:r>
            <a:r>
              <a:rPr lang="en-US" sz="3200" dirty="0"/>
              <a:t> de </a:t>
            </a:r>
            <a:r>
              <a:rPr lang="en-US" sz="3200" dirty="0" err="1"/>
              <a:t>filmes</a:t>
            </a:r>
            <a:r>
              <a:rPr lang="en-US" sz="3200" dirty="0"/>
              <a:t> </a:t>
            </a:r>
            <a:r>
              <a:rPr lang="en-US" sz="3200" dirty="0" err="1"/>
              <a:t>assistidos</a:t>
            </a:r>
            <a:r>
              <a:rPr lang="en-US" sz="3200" dirty="0"/>
              <a:t>. Logo, </a:t>
            </a:r>
            <a:r>
              <a:rPr lang="en-US" sz="3200" dirty="0" err="1"/>
              <a:t>é</a:t>
            </a:r>
            <a:r>
              <a:rPr lang="en-US" sz="3200" dirty="0"/>
              <a:t> um </a:t>
            </a:r>
            <a:r>
              <a:rPr lang="en-US" sz="3200" dirty="0" err="1"/>
              <a:t>repositório</a:t>
            </a:r>
            <a:r>
              <a:rPr lang="en-US" sz="3200" dirty="0"/>
              <a:t> </a:t>
            </a:r>
            <a:r>
              <a:rPr lang="en-US" sz="3200" dirty="0" err="1"/>
              <a:t>padrão</a:t>
            </a:r>
            <a:r>
              <a:rPr lang="en-US" sz="3200" dirty="0"/>
              <a:t> para </a:t>
            </a:r>
            <a:r>
              <a:rPr lang="en-US" sz="3200" dirty="0" err="1"/>
              <a:t>estudos</a:t>
            </a:r>
            <a:r>
              <a:rPr lang="en-US" sz="3200" dirty="0"/>
              <a:t> </a:t>
            </a:r>
            <a:r>
              <a:rPr lang="en-US" sz="3200" dirty="0" err="1"/>
              <a:t>em</a:t>
            </a:r>
            <a:r>
              <a:rPr lang="en-US" sz="3200" dirty="0"/>
              <a:t> Data Science. Para </a:t>
            </a:r>
            <a:r>
              <a:rPr lang="en-US" sz="3200" dirty="0" err="1"/>
              <a:t>esse</a:t>
            </a:r>
            <a:r>
              <a:rPr lang="en-US" sz="3200" dirty="0"/>
              <a:t> </a:t>
            </a:r>
            <a:r>
              <a:rPr lang="en-US" sz="3200" dirty="0" err="1"/>
              <a:t>estudo</a:t>
            </a:r>
            <a:r>
              <a:rPr lang="en-US" sz="3200" dirty="0"/>
              <a:t> </a:t>
            </a:r>
            <a:r>
              <a:rPr lang="en-US" sz="3200" dirty="0" err="1"/>
              <a:t>foi</a:t>
            </a:r>
            <a:r>
              <a:rPr lang="en-US" sz="3200" dirty="0"/>
              <a:t> </a:t>
            </a:r>
            <a:r>
              <a:rPr lang="en-US" sz="3200" dirty="0" err="1"/>
              <a:t>escolhido</a:t>
            </a:r>
            <a:r>
              <a:rPr lang="en-US" sz="3200" dirty="0"/>
              <a:t> </a:t>
            </a:r>
            <a:r>
              <a:rPr lang="en-US" sz="3200" dirty="0" err="1"/>
              <a:t>uma</a:t>
            </a:r>
            <a:r>
              <a:rPr lang="en-US" sz="3200" dirty="0"/>
              <a:t> </a:t>
            </a:r>
            <a:r>
              <a:rPr lang="en-US" sz="3200" dirty="0" err="1"/>
              <a:t>página</a:t>
            </a:r>
            <a:r>
              <a:rPr lang="en-US" sz="3200" dirty="0"/>
              <a:t> que </a:t>
            </a:r>
            <a:r>
              <a:rPr lang="en-US" sz="3200" dirty="0" err="1"/>
              <a:t>mostra</a:t>
            </a:r>
            <a:r>
              <a:rPr lang="en-US" sz="3200" dirty="0"/>
              <a:t> </a:t>
            </a:r>
            <a:r>
              <a:rPr lang="en-US" sz="3200" dirty="0" err="1"/>
              <a:t>os</a:t>
            </a:r>
            <a:r>
              <a:rPr lang="en-US" sz="3200" dirty="0"/>
              <a:t> 250 </a:t>
            </a:r>
            <a:r>
              <a:rPr lang="en-US" sz="3200" dirty="0" err="1"/>
              <a:t>filmes</a:t>
            </a:r>
            <a:r>
              <a:rPr lang="en-US" sz="3200" dirty="0"/>
              <a:t> </a:t>
            </a:r>
            <a:r>
              <a:rPr lang="en-US" sz="3200" dirty="0" err="1"/>
              <a:t>melhor</a:t>
            </a:r>
            <a:r>
              <a:rPr lang="en-US" sz="3200" dirty="0"/>
              <a:t> </a:t>
            </a:r>
            <a:r>
              <a:rPr lang="en-US" sz="3200" dirty="0" err="1"/>
              <a:t>votados</a:t>
            </a:r>
            <a:r>
              <a:rPr lang="en-US" sz="3200" dirty="0"/>
              <a:t> da </a:t>
            </a:r>
            <a:r>
              <a:rPr lang="en-US" sz="3200" dirty="0" err="1"/>
              <a:t>plataforma</a:t>
            </a:r>
            <a:r>
              <a:rPr lang="en-US" sz="3200" dirty="0"/>
              <a:t>.</a:t>
            </a:r>
          </a:p>
        </p:txBody>
      </p:sp>
      <p:sp>
        <p:nvSpPr>
          <p:cNvPr id="3" name="CaixaDeTexto 5">
            <a:extLst>
              <a:ext uri="{FF2B5EF4-FFF2-40B4-BE49-F238E27FC236}">
                <a16:creationId xmlns:a16="http://schemas.microsoft.com/office/drawing/2014/main" id="{16726D41-3CE4-8A47-9313-24B406755DF4}"/>
              </a:ext>
            </a:extLst>
          </p:cNvPr>
          <p:cNvSpPr txBox="1"/>
          <p:nvPr/>
        </p:nvSpPr>
        <p:spPr>
          <a:xfrm>
            <a:off x="0" y="0"/>
            <a:ext cx="716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Problemática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2516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5">
            <a:extLst>
              <a:ext uri="{FF2B5EF4-FFF2-40B4-BE49-F238E27FC236}">
                <a16:creationId xmlns:a16="http://schemas.microsoft.com/office/drawing/2014/main" id="{3B4780EC-B158-B847-9AED-A8CB7AD36B44}"/>
              </a:ext>
            </a:extLst>
          </p:cNvPr>
          <p:cNvSpPr txBox="1"/>
          <p:nvPr/>
        </p:nvSpPr>
        <p:spPr>
          <a:xfrm>
            <a:off x="0" y="0"/>
            <a:ext cx="716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Problemática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35F6D4-E7D6-4245-9A16-F33E7E69D4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184" y="584775"/>
            <a:ext cx="8096598" cy="609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627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5">
            <a:extLst>
              <a:ext uri="{FF2B5EF4-FFF2-40B4-BE49-F238E27FC236}">
                <a16:creationId xmlns:a16="http://schemas.microsoft.com/office/drawing/2014/main" id="{3B4780EC-B158-B847-9AED-A8CB7AD36B44}"/>
              </a:ext>
            </a:extLst>
          </p:cNvPr>
          <p:cNvSpPr txBox="1"/>
          <p:nvPr/>
        </p:nvSpPr>
        <p:spPr>
          <a:xfrm>
            <a:off x="0" y="0"/>
            <a:ext cx="716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Ferramental</a:t>
            </a:r>
            <a:r>
              <a:rPr lang="en-US" sz="3200" b="1" dirty="0"/>
              <a:t> - </a:t>
            </a:r>
            <a:r>
              <a:rPr lang="en-US" sz="3200" b="1" dirty="0" err="1"/>
              <a:t>Referencial</a:t>
            </a:r>
            <a:endParaRPr lang="en-US" sz="3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EBBBFCD-F40A-B64E-80D2-335669ABD76C}"/>
              </a:ext>
            </a:extLst>
          </p:cNvPr>
          <p:cNvSpPr txBox="1">
            <a:spLocks/>
          </p:cNvSpPr>
          <p:nvPr/>
        </p:nvSpPr>
        <p:spPr>
          <a:xfrm>
            <a:off x="937141" y="846315"/>
            <a:ext cx="10422774" cy="55773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en-US" b="1" dirty="0"/>
          </a:p>
          <a:p>
            <a:r>
              <a:rPr lang="en-US" sz="3200" b="1" dirty="0" err="1"/>
              <a:t>Motivação</a:t>
            </a:r>
            <a:r>
              <a:rPr lang="en-US" sz="3200" b="1" dirty="0"/>
              <a:t> e </a:t>
            </a:r>
            <a:r>
              <a:rPr lang="en-US" sz="3200" b="1" dirty="0" err="1"/>
              <a:t>Objetivo</a:t>
            </a:r>
            <a:r>
              <a:rPr lang="en-US" sz="3200" dirty="0"/>
              <a:t>: O </a:t>
            </a:r>
            <a:r>
              <a:rPr lang="en-US" sz="3200" dirty="0" err="1"/>
              <a:t>objetivo</a:t>
            </a:r>
            <a:r>
              <a:rPr lang="en-US" sz="3200" dirty="0"/>
              <a:t> </a:t>
            </a:r>
            <a:r>
              <a:rPr lang="en-US" sz="3200" dirty="0" err="1"/>
              <a:t>deste</a:t>
            </a:r>
            <a:r>
              <a:rPr lang="en-US" sz="3200" dirty="0"/>
              <a:t> </a:t>
            </a:r>
            <a:r>
              <a:rPr lang="en-US" sz="3200" dirty="0" err="1"/>
              <a:t>relatório</a:t>
            </a:r>
            <a:r>
              <a:rPr lang="en-US" sz="3200" dirty="0"/>
              <a:t> </a:t>
            </a:r>
            <a:r>
              <a:rPr lang="en-US" sz="3200" dirty="0" err="1"/>
              <a:t>é</a:t>
            </a:r>
            <a:r>
              <a:rPr lang="en-US" sz="3200" dirty="0"/>
              <a:t> </a:t>
            </a:r>
            <a:r>
              <a:rPr lang="en-US" sz="3200" dirty="0" err="1"/>
              <a:t>realizar</a:t>
            </a:r>
            <a:r>
              <a:rPr lang="en-US" sz="3200" dirty="0"/>
              <a:t> </a:t>
            </a:r>
            <a:r>
              <a:rPr lang="en-US" sz="3200" dirty="0" err="1"/>
              <a:t>uma</a:t>
            </a:r>
            <a:r>
              <a:rPr lang="en-US" sz="3200" dirty="0"/>
              <a:t> </a:t>
            </a:r>
            <a:r>
              <a:rPr lang="en-US" sz="3200" dirty="0" err="1"/>
              <a:t>análise</a:t>
            </a:r>
            <a:r>
              <a:rPr lang="en-US" sz="3200" dirty="0"/>
              <a:t> </a:t>
            </a:r>
            <a:r>
              <a:rPr lang="en-US" sz="3200" dirty="0" err="1"/>
              <a:t>sobre</a:t>
            </a:r>
            <a:r>
              <a:rPr lang="en-US" sz="3200" dirty="0"/>
              <a:t> a </a:t>
            </a:r>
            <a:r>
              <a:rPr lang="en-US" sz="3200" dirty="0" err="1"/>
              <a:t>lista</a:t>
            </a:r>
            <a:r>
              <a:rPr lang="en-US" sz="3200" dirty="0"/>
              <a:t> de 250 </a:t>
            </a:r>
            <a:r>
              <a:rPr lang="en-US" sz="3200" dirty="0" err="1"/>
              <a:t>filmes</a:t>
            </a:r>
            <a:r>
              <a:rPr lang="en-US" sz="3200" dirty="0"/>
              <a:t> </a:t>
            </a:r>
            <a:r>
              <a:rPr lang="en-US" sz="3200" dirty="0" err="1"/>
              <a:t>retirados</a:t>
            </a:r>
            <a:r>
              <a:rPr lang="en-US" sz="3200" dirty="0"/>
              <a:t> do IMDB e </a:t>
            </a:r>
            <a:r>
              <a:rPr lang="en-US" sz="3200" dirty="0" err="1"/>
              <a:t>algumas</a:t>
            </a:r>
            <a:r>
              <a:rPr lang="en-US" sz="3200" dirty="0"/>
              <a:t> das </a:t>
            </a:r>
            <a:r>
              <a:rPr lang="en-US" sz="3200" dirty="0" err="1"/>
              <a:t>tendências</a:t>
            </a:r>
            <a:r>
              <a:rPr lang="en-US" sz="3200" dirty="0"/>
              <a:t> que </a:t>
            </a:r>
            <a:r>
              <a:rPr lang="en-US" sz="3200" dirty="0" err="1"/>
              <a:t>podem</a:t>
            </a:r>
            <a:r>
              <a:rPr lang="en-US" sz="3200" dirty="0"/>
              <a:t> </a:t>
            </a:r>
            <a:r>
              <a:rPr lang="en-US" sz="3200" dirty="0" err="1"/>
              <a:t>ser</a:t>
            </a:r>
            <a:r>
              <a:rPr lang="en-US" sz="3200" dirty="0"/>
              <a:t> </a:t>
            </a:r>
            <a:r>
              <a:rPr lang="en-US" sz="3200" dirty="0" err="1"/>
              <a:t>encontradas</a:t>
            </a:r>
            <a:r>
              <a:rPr lang="en-US" sz="3200" dirty="0"/>
              <a:t> a </a:t>
            </a:r>
            <a:r>
              <a:rPr lang="en-US" sz="3200" dirty="0" err="1"/>
              <a:t>partir</a:t>
            </a:r>
            <a:r>
              <a:rPr lang="en-US" sz="3200" dirty="0"/>
              <a:t> </a:t>
            </a:r>
            <a:r>
              <a:rPr lang="en-US" sz="3200" dirty="0" err="1"/>
              <a:t>desses</a:t>
            </a:r>
            <a:r>
              <a:rPr lang="en-US" sz="3200" dirty="0"/>
              <a:t> dados.</a:t>
            </a:r>
          </a:p>
          <a:p>
            <a:endParaRPr lang="en-US" sz="3200" dirty="0"/>
          </a:p>
          <a:p>
            <a:r>
              <a:rPr lang="en-US" sz="3200" dirty="0" err="1"/>
              <a:t>Há</a:t>
            </a:r>
            <a:r>
              <a:rPr lang="en-US" sz="3200" dirty="0"/>
              <a:t> URL de </a:t>
            </a:r>
            <a:r>
              <a:rPr lang="en-US" sz="3200" dirty="0" err="1"/>
              <a:t>acesso</a:t>
            </a:r>
            <a:r>
              <a:rPr lang="en-US" sz="3200" dirty="0"/>
              <a:t> para se </a:t>
            </a:r>
            <a:r>
              <a:rPr lang="en-US" sz="3200" dirty="0" err="1"/>
              <a:t>capturar</a:t>
            </a:r>
            <a:r>
              <a:rPr lang="en-US" sz="3200" dirty="0"/>
              <a:t> </a:t>
            </a:r>
            <a:r>
              <a:rPr lang="en-US" sz="3200" dirty="0" err="1"/>
              <a:t>os</a:t>
            </a:r>
            <a:r>
              <a:rPr lang="en-US" sz="3200" dirty="0"/>
              <a:t> 250 </a:t>
            </a:r>
            <a:r>
              <a:rPr lang="en-US" sz="3200" dirty="0" err="1"/>
              <a:t>principais</a:t>
            </a:r>
            <a:r>
              <a:rPr lang="en-US" sz="3200" dirty="0"/>
              <a:t> </a:t>
            </a:r>
            <a:r>
              <a:rPr lang="en-US" sz="3200" dirty="0" err="1"/>
              <a:t>filmes</a:t>
            </a:r>
            <a:r>
              <a:rPr lang="en-US" sz="3200" dirty="0"/>
              <a:t> </a:t>
            </a:r>
            <a:r>
              <a:rPr lang="en-US" sz="3200" dirty="0" err="1"/>
              <a:t>armazenados</a:t>
            </a:r>
            <a:r>
              <a:rPr lang="en-US" sz="3200" dirty="0"/>
              <a:t> para </a:t>
            </a:r>
            <a:r>
              <a:rPr lang="en-US" sz="3200" dirty="0" err="1"/>
              <a:t>análise</a:t>
            </a:r>
            <a:r>
              <a:rPr lang="en-US" sz="3200" dirty="0"/>
              <a:t>. </a:t>
            </a:r>
            <a:r>
              <a:rPr lang="en-US" sz="3200" dirty="0" err="1"/>
              <a:t>Os</a:t>
            </a:r>
            <a:r>
              <a:rPr lang="en-US" sz="3200" dirty="0"/>
              <a:t> dados </a:t>
            </a:r>
            <a:r>
              <a:rPr lang="en-US" sz="3200" dirty="0" err="1"/>
              <a:t>podem</a:t>
            </a:r>
            <a:r>
              <a:rPr lang="en-US" sz="3200" dirty="0"/>
              <a:t> </a:t>
            </a:r>
            <a:r>
              <a:rPr lang="en-US" sz="3200" dirty="0" err="1"/>
              <a:t>ser</a:t>
            </a:r>
            <a:r>
              <a:rPr lang="en-US" sz="3200" dirty="0"/>
              <a:t> </a:t>
            </a:r>
            <a:r>
              <a:rPr lang="en-US" sz="3200" dirty="0" err="1"/>
              <a:t>utilizados</a:t>
            </a:r>
            <a:r>
              <a:rPr lang="en-US" sz="3200" dirty="0"/>
              <a:t> para se </a:t>
            </a:r>
            <a:r>
              <a:rPr lang="en-US" sz="3200" dirty="0" err="1"/>
              <a:t>coletar</a:t>
            </a:r>
            <a:r>
              <a:rPr lang="en-US" sz="3200" dirty="0"/>
              <a:t> </a:t>
            </a:r>
            <a:r>
              <a:rPr lang="en-US" sz="3200" dirty="0" err="1"/>
              <a:t>vários</a:t>
            </a:r>
            <a:r>
              <a:rPr lang="en-US" sz="3200" dirty="0"/>
              <a:t> </a:t>
            </a:r>
            <a:r>
              <a:rPr lang="en-US" sz="3200" dirty="0" err="1"/>
              <a:t>atributos</a:t>
            </a:r>
            <a:r>
              <a:rPr lang="en-US" sz="3200" dirty="0"/>
              <a:t> </a:t>
            </a:r>
            <a:r>
              <a:rPr lang="en-US" sz="3200" dirty="0" err="1"/>
              <a:t>tais</a:t>
            </a:r>
            <a:r>
              <a:rPr lang="en-US" sz="3200" dirty="0"/>
              <a:t> </a:t>
            </a:r>
            <a:r>
              <a:rPr lang="en-US" sz="3200" dirty="0" err="1"/>
              <a:t>como</a:t>
            </a:r>
            <a:r>
              <a:rPr lang="en-US" sz="3200" dirty="0"/>
              <a:t>:</a:t>
            </a:r>
          </a:p>
          <a:p>
            <a:endParaRPr lang="en-US" sz="3200" dirty="0"/>
          </a:p>
          <a:p>
            <a:pPr lvl="1"/>
            <a:r>
              <a:rPr lang="en-US" sz="2800" dirty="0"/>
              <a:t>Nome do </a:t>
            </a:r>
            <a:r>
              <a:rPr lang="en-US" sz="2800" dirty="0" err="1"/>
              <a:t>filme</a:t>
            </a:r>
            <a:r>
              <a:rPr lang="en-US" sz="2800" dirty="0"/>
              <a:t> // </a:t>
            </a:r>
            <a:r>
              <a:rPr lang="en-US" sz="2800" dirty="0" err="1"/>
              <a:t>Diretor</a:t>
            </a:r>
            <a:r>
              <a:rPr lang="en-US" sz="2800" dirty="0"/>
              <a:t> do </a:t>
            </a:r>
            <a:r>
              <a:rPr lang="en-US" sz="2800" dirty="0" err="1"/>
              <a:t>filme</a:t>
            </a:r>
            <a:r>
              <a:rPr lang="en-US" sz="2800" dirty="0"/>
              <a:t> // </a:t>
            </a:r>
            <a:r>
              <a:rPr lang="en-US" sz="2800" dirty="0" err="1"/>
              <a:t>Estrelas</a:t>
            </a:r>
            <a:r>
              <a:rPr lang="en-US" sz="2800" dirty="0"/>
              <a:t> no </a:t>
            </a:r>
            <a:r>
              <a:rPr lang="en-US" sz="2800" dirty="0" err="1"/>
              <a:t>filme</a:t>
            </a:r>
            <a:r>
              <a:rPr lang="en-US" sz="2800" dirty="0"/>
              <a:t> // </a:t>
            </a:r>
            <a:r>
              <a:rPr lang="en-US" sz="2800" dirty="0" err="1"/>
              <a:t>Gêneros</a:t>
            </a:r>
            <a:r>
              <a:rPr lang="en-US" sz="2800" dirty="0"/>
              <a:t> // Taglines dos </a:t>
            </a:r>
            <a:r>
              <a:rPr lang="en-US" sz="2800" dirty="0" err="1"/>
              <a:t>filmes</a:t>
            </a:r>
            <a:r>
              <a:rPr lang="en-US" sz="2800" dirty="0"/>
              <a:t> (</a:t>
            </a:r>
            <a:r>
              <a:rPr lang="en-US" sz="2800" dirty="0" err="1"/>
              <a:t>frases</a:t>
            </a:r>
            <a:r>
              <a:rPr lang="en-US" sz="2800" dirty="0"/>
              <a:t> de </a:t>
            </a:r>
            <a:r>
              <a:rPr lang="en-US" sz="2800" dirty="0" err="1"/>
              <a:t>efeito</a:t>
            </a:r>
            <a:r>
              <a:rPr lang="en-US" sz="2800" dirty="0"/>
              <a:t>) // </a:t>
            </a:r>
            <a:r>
              <a:rPr lang="en-US" sz="2800" dirty="0" err="1"/>
              <a:t>Enredo</a:t>
            </a:r>
            <a:r>
              <a:rPr lang="en-US" sz="2800" dirty="0"/>
              <a:t>  // </a:t>
            </a:r>
            <a:r>
              <a:rPr lang="en-US" sz="2800" dirty="0" err="1"/>
              <a:t>Orçamento</a:t>
            </a:r>
            <a:r>
              <a:rPr lang="en-US" sz="2800" dirty="0"/>
              <a:t> - budget (se </a:t>
            </a:r>
            <a:r>
              <a:rPr lang="en-US" sz="2800" dirty="0" err="1"/>
              <a:t>exibido</a:t>
            </a:r>
            <a:r>
              <a:rPr lang="en-US" sz="2800" dirty="0"/>
              <a:t>, </a:t>
            </a:r>
            <a:r>
              <a:rPr lang="en-US" sz="2800" dirty="0" err="1"/>
              <a:t>em</a:t>
            </a:r>
            <a:r>
              <a:rPr lang="en-US" sz="2800" dirty="0"/>
              <a:t> $) // </a:t>
            </a:r>
            <a:r>
              <a:rPr lang="en-US" sz="2800" dirty="0" err="1"/>
              <a:t>Ganho</a:t>
            </a:r>
            <a:r>
              <a:rPr lang="en-US" sz="2800" dirty="0"/>
              <a:t> de </a:t>
            </a:r>
            <a:r>
              <a:rPr lang="en-US" sz="2800" dirty="0" err="1"/>
              <a:t>bilheteria</a:t>
            </a:r>
            <a:r>
              <a:rPr lang="en-US" sz="2800" dirty="0"/>
              <a:t> - gross (se </a:t>
            </a:r>
            <a:r>
              <a:rPr lang="en-US" sz="2800" dirty="0" err="1"/>
              <a:t>exibido</a:t>
            </a:r>
            <a:r>
              <a:rPr lang="en-US" sz="2800" dirty="0"/>
              <a:t>, </a:t>
            </a:r>
            <a:r>
              <a:rPr lang="en-US" sz="2800" dirty="0" err="1"/>
              <a:t>em</a:t>
            </a:r>
            <a:r>
              <a:rPr lang="en-US" sz="2800" dirty="0"/>
              <a:t> $) // Imagens // </a:t>
            </a:r>
            <a:r>
              <a:rPr lang="en-US" sz="2800" i="1" dirty="0"/>
              <a:t>Quotes</a:t>
            </a:r>
            <a:r>
              <a:rPr lang="en-US" sz="2800" dirty="0"/>
              <a:t> // Trivia</a:t>
            </a:r>
          </a:p>
        </p:txBody>
      </p:sp>
    </p:spTree>
    <p:extLst>
      <p:ext uri="{BB962C8B-B14F-4D97-AF65-F5344CB8AC3E}">
        <p14:creationId xmlns:p14="http://schemas.microsoft.com/office/powerpoint/2010/main" val="3649667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5">
            <a:extLst>
              <a:ext uri="{FF2B5EF4-FFF2-40B4-BE49-F238E27FC236}">
                <a16:creationId xmlns:a16="http://schemas.microsoft.com/office/drawing/2014/main" id="{3B4780EC-B158-B847-9AED-A8CB7AD36B44}"/>
              </a:ext>
            </a:extLst>
          </p:cNvPr>
          <p:cNvSpPr txBox="1"/>
          <p:nvPr/>
        </p:nvSpPr>
        <p:spPr>
          <a:xfrm>
            <a:off x="0" y="0"/>
            <a:ext cx="716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Ferramental</a:t>
            </a:r>
            <a:r>
              <a:rPr lang="en-US" sz="3200" b="1" dirty="0"/>
              <a:t> - </a:t>
            </a:r>
            <a:r>
              <a:rPr lang="en-US" sz="3200" b="1" dirty="0" err="1"/>
              <a:t>Referencial</a:t>
            </a:r>
            <a:endParaRPr lang="en-US" sz="3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EBBBFCD-F40A-B64E-80D2-335669ABD76C}"/>
              </a:ext>
            </a:extLst>
          </p:cNvPr>
          <p:cNvSpPr txBox="1">
            <a:spLocks/>
          </p:cNvSpPr>
          <p:nvPr/>
        </p:nvSpPr>
        <p:spPr>
          <a:xfrm>
            <a:off x="947651" y="799114"/>
            <a:ext cx="10422774" cy="5577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Rvest</a:t>
            </a:r>
            <a:r>
              <a:rPr lang="en-US" dirty="0"/>
              <a:t> (</a:t>
            </a:r>
            <a:r>
              <a:rPr lang="en-US" i="1" dirty="0"/>
              <a:t>Scraping</a:t>
            </a:r>
            <a:r>
              <a:rPr lang="en-US" dirty="0"/>
              <a:t> para </a:t>
            </a:r>
            <a:r>
              <a:rPr lang="en-US" dirty="0" err="1"/>
              <a:t>arquivo</a:t>
            </a:r>
            <a:r>
              <a:rPr lang="en-US" dirty="0"/>
              <a:t> .csv)</a:t>
            </a:r>
          </a:p>
          <a:p>
            <a:r>
              <a:rPr lang="en-US" dirty="0" err="1"/>
              <a:t>Databricks</a:t>
            </a:r>
            <a:r>
              <a:rPr lang="en-US" dirty="0"/>
              <a:t> (Cluster + </a:t>
            </a:r>
            <a:r>
              <a:rPr lang="en-US" dirty="0" err="1"/>
              <a:t>Transformação</a:t>
            </a:r>
            <a:r>
              <a:rPr lang="en-US" dirty="0"/>
              <a:t> .csv para NoSQL)</a:t>
            </a:r>
          </a:p>
          <a:p>
            <a:r>
              <a:rPr lang="en-US" dirty="0"/>
              <a:t>GGplot2 (</a:t>
            </a:r>
            <a:r>
              <a:rPr lang="en-US" dirty="0" err="1"/>
              <a:t>Visualizações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Passos</a:t>
            </a:r>
            <a:r>
              <a:rPr lang="en-US" dirty="0"/>
              <a:t>:</a:t>
            </a:r>
          </a:p>
          <a:p>
            <a:pPr lvl="1"/>
            <a:r>
              <a:rPr lang="en-US" sz="2800" dirty="0"/>
              <a:t>A </a:t>
            </a:r>
            <a:r>
              <a:rPr lang="en-US" sz="2800" dirty="0" err="1"/>
              <a:t>partir</a:t>
            </a:r>
            <a:r>
              <a:rPr lang="en-US" sz="2800" dirty="0"/>
              <a:t> do </a:t>
            </a:r>
            <a:r>
              <a:rPr lang="en-US" sz="2800" dirty="0" err="1"/>
              <a:t>acesso</a:t>
            </a:r>
            <a:r>
              <a:rPr lang="en-US" sz="2800" dirty="0"/>
              <a:t> a base </a:t>
            </a:r>
            <a:r>
              <a:rPr lang="en-US" sz="2800" dirty="0" err="1"/>
              <a:t>ou</a:t>
            </a:r>
            <a:r>
              <a:rPr lang="en-US" sz="2800" dirty="0"/>
              <a:t> .csv:</a:t>
            </a:r>
          </a:p>
          <a:p>
            <a:pPr lvl="2"/>
            <a:r>
              <a:rPr lang="en-US" sz="2800" dirty="0"/>
              <a:t>Scraping </a:t>
            </a:r>
            <a:r>
              <a:rPr lang="en-US" sz="2800" i="1" dirty="0"/>
              <a:t>link</a:t>
            </a:r>
            <a:r>
              <a:rPr lang="en-US" sz="2800" dirty="0"/>
              <a:t> a </a:t>
            </a:r>
            <a:r>
              <a:rPr lang="en-US" sz="2800" i="1" dirty="0"/>
              <a:t>link </a:t>
            </a:r>
            <a:r>
              <a:rPr lang="en-US" sz="2800" dirty="0" err="1"/>
              <a:t>quanto</a:t>
            </a:r>
            <a:r>
              <a:rPr lang="en-US" sz="2800" dirty="0"/>
              <a:t> a </a:t>
            </a:r>
            <a:r>
              <a:rPr lang="en-US" sz="2800" dirty="0" err="1"/>
              <a:t>detalhes</a:t>
            </a:r>
            <a:r>
              <a:rPr lang="en-US" sz="2800" dirty="0"/>
              <a:t> dos </a:t>
            </a:r>
            <a:r>
              <a:rPr lang="en-US" sz="2800" dirty="0" err="1"/>
              <a:t>diferentes</a:t>
            </a:r>
            <a:r>
              <a:rPr lang="en-US" sz="2800" dirty="0"/>
              <a:t> </a:t>
            </a:r>
            <a:r>
              <a:rPr lang="en-US" sz="2800" dirty="0" err="1"/>
              <a:t>filmes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err="1"/>
              <a:t>Primeira</a:t>
            </a:r>
            <a:r>
              <a:rPr lang="en-US" sz="2800" dirty="0"/>
              <a:t> </a:t>
            </a:r>
            <a:r>
              <a:rPr lang="en-US" sz="2800" dirty="0" err="1"/>
              <a:t>Análise</a:t>
            </a:r>
            <a:r>
              <a:rPr lang="en-US" sz="2800" dirty="0"/>
              <a:t>: </a:t>
            </a:r>
            <a:r>
              <a:rPr lang="en-US" sz="2800" dirty="0" err="1"/>
              <a:t>Quais</a:t>
            </a:r>
            <a:r>
              <a:rPr lang="en-US" sz="2800" dirty="0"/>
              <a:t> </a:t>
            </a:r>
            <a:r>
              <a:rPr lang="en-US" sz="2800" dirty="0" err="1"/>
              <a:t>os</a:t>
            </a:r>
            <a:r>
              <a:rPr lang="en-US" sz="2800" dirty="0"/>
              <a:t> </a:t>
            </a:r>
            <a:r>
              <a:rPr lang="en-US" sz="2800" dirty="0" err="1"/>
              <a:t>gêneros</a:t>
            </a:r>
            <a:r>
              <a:rPr lang="en-US" sz="2800" dirty="0"/>
              <a:t> com </a:t>
            </a:r>
            <a:r>
              <a:rPr lang="en-US" sz="2800" dirty="0" err="1"/>
              <a:t>mais</a:t>
            </a:r>
            <a:r>
              <a:rPr lang="en-US" sz="2800" dirty="0"/>
              <a:t> </a:t>
            </a:r>
            <a:r>
              <a:rPr lang="en-US" sz="2800" dirty="0" err="1"/>
              <a:t>filmes</a:t>
            </a:r>
            <a:r>
              <a:rPr lang="en-US" sz="2800" dirty="0"/>
              <a:t> no </a:t>
            </a:r>
            <a:r>
              <a:rPr lang="en-US" sz="2800" i="1" dirty="0"/>
              <a:t>top</a:t>
            </a:r>
            <a:r>
              <a:rPr lang="en-US" sz="2800" dirty="0"/>
              <a:t> 250?</a:t>
            </a:r>
          </a:p>
          <a:p>
            <a:pPr lvl="1"/>
            <a:r>
              <a:rPr lang="en-US" sz="2800" dirty="0" err="1"/>
              <a:t>Segunda</a:t>
            </a:r>
            <a:r>
              <a:rPr lang="en-US" sz="2800" dirty="0"/>
              <a:t> </a:t>
            </a:r>
            <a:r>
              <a:rPr lang="en-US" sz="2800" dirty="0" err="1"/>
              <a:t>Análise</a:t>
            </a:r>
            <a:r>
              <a:rPr lang="en-US" sz="2800" dirty="0"/>
              <a:t>: </a:t>
            </a:r>
            <a:r>
              <a:rPr lang="en-US" sz="2800" dirty="0" err="1"/>
              <a:t>Análise</a:t>
            </a:r>
            <a:r>
              <a:rPr lang="en-US" sz="2800" dirty="0"/>
              <a:t> entre </a:t>
            </a:r>
            <a:r>
              <a:rPr lang="en-US" sz="2800" dirty="0" err="1"/>
              <a:t>orçamento</a:t>
            </a:r>
            <a:r>
              <a:rPr lang="en-US" sz="2800" i="1" dirty="0"/>
              <a:t> </a:t>
            </a:r>
            <a:r>
              <a:rPr lang="en-US" sz="2800" dirty="0"/>
              <a:t>(</a:t>
            </a:r>
            <a:r>
              <a:rPr lang="en-US" sz="2800" i="1" dirty="0"/>
              <a:t>budget</a:t>
            </a:r>
            <a:r>
              <a:rPr lang="en-US" sz="2800" dirty="0"/>
              <a:t>)</a:t>
            </a:r>
            <a:r>
              <a:rPr lang="en-US" sz="2800" i="1" dirty="0"/>
              <a:t> </a:t>
            </a:r>
            <a:r>
              <a:rPr lang="en-US" sz="2800" dirty="0"/>
              <a:t>e </a:t>
            </a:r>
            <a:r>
              <a:rPr lang="en-US" sz="2800" dirty="0" err="1"/>
              <a:t>ganho</a:t>
            </a:r>
            <a:r>
              <a:rPr lang="en-US" sz="2800" dirty="0"/>
              <a:t> de </a:t>
            </a:r>
            <a:r>
              <a:rPr lang="en-US" sz="2800" dirty="0" err="1"/>
              <a:t>bilheteria</a:t>
            </a:r>
            <a:r>
              <a:rPr lang="en-US" sz="2800" dirty="0"/>
              <a:t> (gross)  para com </a:t>
            </a:r>
            <a:r>
              <a:rPr lang="en-US" sz="2800" dirty="0" err="1"/>
              <a:t>gêneros</a:t>
            </a:r>
            <a:r>
              <a:rPr lang="en-US" sz="2800" dirty="0"/>
              <a:t>.</a:t>
            </a:r>
          </a:p>
          <a:p>
            <a:pPr lvl="1"/>
            <a:endParaRPr lang="en-US" sz="2800" i="1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77654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5">
            <a:extLst>
              <a:ext uri="{FF2B5EF4-FFF2-40B4-BE49-F238E27FC236}">
                <a16:creationId xmlns:a16="http://schemas.microsoft.com/office/drawing/2014/main" id="{3B4780EC-B158-B847-9AED-A8CB7AD36B44}"/>
              </a:ext>
            </a:extLst>
          </p:cNvPr>
          <p:cNvSpPr txBox="1"/>
          <p:nvPr/>
        </p:nvSpPr>
        <p:spPr>
          <a:xfrm>
            <a:off x="0" y="0"/>
            <a:ext cx="716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Resultados</a:t>
            </a:r>
            <a:endParaRPr lang="en-US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7807EC-6BD9-A946-9A19-5BE806D01B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89" y="495475"/>
            <a:ext cx="14253066" cy="1088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798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5">
            <a:extLst>
              <a:ext uri="{FF2B5EF4-FFF2-40B4-BE49-F238E27FC236}">
                <a16:creationId xmlns:a16="http://schemas.microsoft.com/office/drawing/2014/main" id="{3B4780EC-B158-B847-9AED-A8CB7AD36B44}"/>
              </a:ext>
            </a:extLst>
          </p:cNvPr>
          <p:cNvSpPr txBox="1"/>
          <p:nvPr/>
        </p:nvSpPr>
        <p:spPr>
          <a:xfrm>
            <a:off x="0" y="0"/>
            <a:ext cx="716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Resultados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99F019-CE83-6642-9B13-FA2F9EA31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825" y="794301"/>
            <a:ext cx="9077092" cy="588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868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5">
            <a:extLst>
              <a:ext uri="{FF2B5EF4-FFF2-40B4-BE49-F238E27FC236}">
                <a16:creationId xmlns:a16="http://schemas.microsoft.com/office/drawing/2014/main" id="{3B4780EC-B158-B847-9AED-A8CB7AD36B44}"/>
              </a:ext>
            </a:extLst>
          </p:cNvPr>
          <p:cNvSpPr txBox="1"/>
          <p:nvPr/>
        </p:nvSpPr>
        <p:spPr>
          <a:xfrm>
            <a:off x="0" y="0"/>
            <a:ext cx="7163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Considerações</a:t>
            </a:r>
            <a:r>
              <a:rPr lang="en-US" sz="3200" b="1" dirty="0"/>
              <a:t> e </a:t>
            </a:r>
            <a:r>
              <a:rPr lang="en-US" sz="3200" b="1" dirty="0" err="1"/>
              <a:t>Potencial</a:t>
            </a: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17E70B-6847-AA4A-9D39-BB2DCCB7D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202" y="997526"/>
            <a:ext cx="10234526" cy="540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646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243</Words>
  <Application>Microsoft Macintosh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Traditional Arabic</vt:lpstr>
      <vt:lpstr>Trebuchet MS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Ahirton Lopes</dc:creator>
  <cp:lastModifiedBy>Ahirton Lopes</cp:lastModifiedBy>
  <cp:revision>16</cp:revision>
  <dcterms:created xsi:type="dcterms:W3CDTF">2018-04-19T20:23:31Z</dcterms:created>
  <dcterms:modified xsi:type="dcterms:W3CDTF">2018-05-09T23:26:24Z</dcterms:modified>
</cp:coreProperties>
</file>